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28"/>
  </p:notesMasterIdLst>
  <p:sldIdLst>
    <p:sldId id="256" r:id="rId3"/>
    <p:sldId id="257" r:id="rId4"/>
    <p:sldId id="311" r:id="rId5"/>
    <p:sldId id="312" r:id="rId6"/>
    <p:sldId id="259" r:id="rId7"/>
    <p:sldId id="289" r:id="rId8"/>
    <p:sldId id="260" r:id="rId9"/>
    <p:sldId id="261" r:id="rId10"/>
    <p:sldId id="281" r:id="rId11"/>
    <p:sldId id="266" r:id="rId12"/>
    <p:sldId id="262" r:id="rId13"/>
    <p:sldId id="263" r:id="rId14"/>
    <p:sldId id="264" r:id="rId15"/>
    <p:sldId id="273" r:id="rId16"/>
    <p:sldId id="317" r:id="rId17"/>
    <p:sldId id="314" r:id="rId18"/>
    <p:sldId id="316" r:id="rId19"/>
    <p:sldId id="315" r:id="rId20"/>
    <p:sldId id="265" r:id="rId21"/>
    <p:sldId id="274" r:id="rId22"/>
    <p:sldId id="276" r:id="rId23"/>
    <p:sldId id="318" r:id="rId24"/>
    <p:sldId id="319" r:id="rId25"/>
    <p:sldId id="320" r:id="rId26"/>
    <p:sldId id="283" r:id="rId2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9"/>
    </p:embeddedFont>
    <p:embeddedFont>
      <p:font typeface="Comfortaa" panose="020B0604020202020204" charset="0"/>
      <p:regular r:id="rId30"/>
      <p:bold r:id="rId31"/>
    </p:embeddedFont>
    <p:embeddedFont>
      <p:font typeface="Fira Code" panose="020B0809050000020004" pitchFamily="49" charset="0"/>
      <p:regular r:id="rId32"/>
      <p:bold r:id="rId33"/>
    </p:embeddedFont>
    <p:embeddedFont>
      <p:font typeface="Nunito Light" pitchFamily="2" charset="0"/>
      <p:regular r:id="rId34"/>
      <p:italic r:id="rId35"/>
    </p:embeddedFont>
    <p:embeddedFont>
      <p:font typeface="Proxima Nova" panose="020B0604020202020204" charset="0"/>
      <p:regular r:id="rId36"/>
      <p:bold r:id="rId37"/>
      <p:italic r:id="rId38"/>
      <p:boldItalic r:id="rId39"/>
    </p:embeddedFont>
    <p:embeddedFont>
      <p:font typeface="PT Sans" panose="020B0503020203020204" pitchFamily="34" charset="0"/>
      <p:regular r:id="rId40"/>
      <p:bold r:id="rId41"/>
      <p:italic r:id="rId42"/>
      <p:boldItalic r:id="rId43"/>
    </p:embeddedFont>
    <p:embeddedFont>
      <p:font typeface="Source Code Pro" panose="020B0509030403020204" pitchFamily="49" charset="0"/>
      <p:regular r:id="rId44"/>
      <p:bold r:id="rId45"/>
      <p:italic r:id="rId46"/>
      <p:boldItalic r:id="rId47"/>
    </p:embeddedFont>
    <p:embeddedFont>
      <p:font typeface="Source Code Pro Medium" panose="020B0509030403020204" pitchFamily="49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DC379-9CF1-4826-873E-945AE53CE9EE}">
  <a:tblStyle styleId="{8EDDC379-9CF1-4826-873E-945AE53CE9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15DA5A0-72DD-426C-8214-F483A131EF4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font" Target="fonts/font2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font" Target="fonts/font1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2162573e21f_0_11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2162573e21f_0_11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8118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2162573e21f_0_11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2162573e21f_0_11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955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2162573e21f_0_11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2162573e21f_0_11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3333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2162573e21f_0_11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2162573e21f_0_11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9721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162573e21f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162573e21f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3be7910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13be7910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2162573e21f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2162573e21f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9993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18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1359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3be7910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13be7910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39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3be7910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13be7910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459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Google Shape;1369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5500" y="1258850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4243000" y="-1800"/>
            <a:ext cx="49011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713225" y="1402850"/>
            <a:ext cx="32490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1"/>
          </p:nvPr>
        </p:nvSpPr>
        <p:spPr>
          <a:xfrm>
            <a:off x="713225" y="2466050"/>
            <a:ext cx="32490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25" name="Google Shape;125;p18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5238851" y="2246051"/>
            <a:ext cx="2789400" cy="14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2"/>
          </p:nvPr>
        </p:nvSpPr>
        <p:spPr>
          <a:xfrm>
            <a:off x="1707675" y="2246051"/>
            <a:ext cx="2789400" cy="14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3"/>
          </p:nvPr>
        </p:nvSpPr>
        <p:spPr>
          <a:xfrm>
            <a:off x="1411701" y="1687150"/>
            <a:ext cx="2789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4"/>
          </p:nvPr>
        </p:nvSpPr>
        <p:spPr>
          <a:xfrm>
            <a:off x="4942882" y="1687150"/>
            <a:ext cx="2789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9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36" name="Google Shape;136;p19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4821898" y="1443125"/>
            <a:ext cx="3602100" cy="24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644000" y="1443125"/>
            <a:ext cx="3602100" cy="24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20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45" name="Google Shape;145;p20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997700" y="2096375"/>
            <a:ext cx="23730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2"/>
          </p:nvPr>
        </p:nvSpPr>
        <p:spPr>
          <a:xfrm>
            <a:off x="3522987" y="2756375"/>
            <a:ext cx="23730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3"/>
          </p:nvPr>
        </p:nvSpPr>
        <p:spPr>
          <a:xfrm>
            <a:off x="6051233" y="3242600"/>
            <a:ext cx="23730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4"/>
          </p:nvPr>
        </p:nvSpPr>
        <p:spPr>
          <a:xfrm>
            <a:off x="720000" y="1436375"/>
            <a:ext cx="24168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5"/>
          </p:nvPr>
        </p:nvSpPr>
        <p:spPr>
          <a:xfrm>
            <a:off x="3292047" y="2096375"/>
            <a:ext cx="24168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3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6"/>
          </p:nvPr>
        </p:nvSpPr>
        <p:spPr>
          <a:xfrm>
            <a:off x="5867044" y="2582600"/>
            <a:ext cx="24168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" name="Google Shape;157;p21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58" name="Google Shape;158;p21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1"/>
          </p:nvPr>
        </p:nvSpPr>
        <p:spPr>
          <a:xfrm>
            <a:off x="3500600" y="1923775"/>
            <a:ext cx="19782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2"/>
          </p:nvPr>
        </p:nvSpPr>
        <p:spPr>
          <a:xfrm>
            <a:off x="6445791" y="1923775"/>
            <a:ext cx="19782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3"/>
          </p:nvPr>
        </p:nvSpPr>
        <p:spPr>
          <a:xfrm>
            <a:off x="3500600" y="3566750"/>
            <a:ext cx="19782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4"/>
          </p:nvPr>
        </p:nvSpPr>
        <p:spPr>
          <a:xfrm>
            <a:off x="6445791" y="3566750"/>
            <a:ext cx="19782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5"/>
          </p:nvPr>
        </p:nvSpPr>
        <p:spPr>
          <a:xfrm>
            <a:off x="3194436" y="14182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6"/>
          </p:nvPr>
        </p:nvSpPr>
        <p:spPr>
          <a:xfrm>
            <a:off x="3194436" y="306125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2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7"/>
          </p:nvPr>
        </p:nvSpPr>
        <p:spPr>
          <a:xfrm>
            <a:off x="6139611" y="14182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4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ubTitle" idx="8"/>
          </p:nvPr>
        </p:nvSpPr>
        <p:spPr>
          <a:xfrm>
            <a:off x="6139611" y="306125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5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3763500" y="-1800"/>
            <a:ext cx="5380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86;p23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187" name="Google Shape;187;p2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2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2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" name="Google Shape;190;p23"/>
          <p:cNvSpPr txBox="1">
            <a:spLocks noGrp="1"/>
          </p:cNvSpPr>
          <p:nvPr>
            <p:ph type="title" hasCustomPrompt="1"/>
          </p:nvPr>
        </p:nvSpPr>
        <p:spPr>
          <a:xfrm>
            <a:off x="4051975" y="630575"/>
            <a:ext cx="40221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23"/>
          <p:cNvSpPr txBox="1">
            <a:spLocks noGrp="1"/>
          </p:cNvSpPr>
          <p:nvPr>
            <p:ph type="subTitle" idx="1"/>
          </p:nvPr>
        </p:nvSpPr>
        <p:spPr>
          <a:xfrm>
            <a:off x="4408555" y="1300670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title" idx="2" hasCustomPrompt="1"/>
          </p:nvPr>
        </p:nvSpPr>
        <p:spPr>
          <a:xfrm>
            <a:off x="4051975" y="1982840"/>
            <a:ext cx="40221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23"/>
          <p:cNvSpPr txBox="1">
            <a:spLocks noGrp="1"/>
          </p:cNvSpPr>
          <p:nvPr>
            <p:ph type="subTitle" idx="3"/>
          </p:nvPr>
        </p:nvSpPr>
        <p:spPr>
          <a:xfrm>
            <a:off x="4408555" y="2652935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title" idx="4" hasCustomPrompt="1"/>
          </p:nvPr>
        </p:nvSpPr>
        <p:spPr>
          <a:xfrm>
            <a:off x="4051975" y="3335105"/>
            <a:ext cx="40221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23"/>
          <p:cNvSpPr txBox="1">
            <a:spLocks noGrp="1"/>
          </p:cNvSpPr>
          <p:nvPr>
            <p:ph type="subTitle" idx="5"/>
          </p:nvPr>
        </p:nvSpPr>
        <p:spPr>
          <a:xfrm>
            <a:off x="4408555" y="4005200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219" name="Google Shape;219;p2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4424750" y="-1800"/>
            <a:ext cx="47193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8193116" y="446250"/>
            <a:ext cx="414956" cy="186500"/>
            <a:chOff x="7059675" y="514525"/>
            <a:chExt cx="473100" cy="186500"/>
          </a:xfrm>
        </p:grpSpPr>
        <p:cxnSp>
          <p:nvCxnSpPr>
            <p:cNvPr id="225" name="Google Shape;225;p27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27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27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716700" y="511025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535738" y="2266450"/>
            <a:ext cx="6635700" cy="12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988113" y="1350550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80150" y="3468850"/>
            <a:ext cx="6043800" cy="28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8313825" y="353000"/>
            <a:ext cx="473100" cy="186500"/>
            <a:chOff x="7059675" y="514525"/>
            <a:chExt cx="473100" cy="186500"/>
          </a:xfrm>
        </p:grpSpPr>
        <p:cxnSp>
          <p:nvCxnSpPr>
            <p:cNvPr id="17" name="Google Shape;17;p3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3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4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23" name="Google Shape;23;p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8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31" name="Google Shape;31;p5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5292547" y="3632599"/>
            <a:ext cx="267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1585702" y="3632599"/>
            <a:ext cx="267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4988437" y="3200700"/>
            <a:ext cx="2675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1281362" y="3200700"/>
            <a:ext cx="2675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42" name="Google Shape;42;p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49" name="Google Shape;49;p7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3465225" y="1529000"/>
            <a:ext cx="4965600" cy="30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3763500" y="-1800"/>
            <a:ext cx="5380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64" name="Google Shape;64;p9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9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9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4223100" y="1198450"/>
            <a:ext cx="42060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4223100" y="3162850"/>
            <a:ext cx="4206000" cy="1066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/>
        </p:nvSpPr>
        <p:spPr>
          <a:xfrm>
            <a:off x="4243000" y="-1800"/>
            <a:ext cx="49011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15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108" name="Google Shape;108;p15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15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5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713225" y="535650"/>
            <a:ext cx="3165900" cy="23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713225" y="2914050"/>
            <a:ext cx="3165900" cy="16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>
            <a:spLocks noGrp="1"/>
          </p:cNvSpPr>
          <p:nvPr>
            <p:ph type="pic" idx="2"/>
          </p:nvPr>
        </p:nvSpPr>
        <p:spPr>
          <a:xfrm>
            <a:off x="4783250" y="532063"/>
            <a:ext cx="2910000" cy="4075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61" r:id="rId9"/>
    <p:sldLayoutId id="2147483662" r:id="rId10"/>
    <p:sldLayoutId id="2147483664" r:id="rId11"/>
    <p:sldLayoutId id="2147483665" r:id="rId12"/>
    <p:sldLayoutId id="2147483666" r:id="rId13"/>
    <p:sldLayoutId id="2147483667" r:id="rId14"/>
    <p:sldLayoutId id="2147483669" r:id="rId15"/>
    <p:sldLayoutId id="2147483672" r:id="rId16"/>
    <p:sldLayoutId id="214748367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656265" y="836833"/>
            <a:ext cx="6457643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Car Parking</a:t>
            </a:r>
            <a:br>
              <a:rPr lang="en-US" dirty="0"/>
            </a:br>
            <a:r>
              <a:rPr lang="en-US" dirty="0"/>
              <a:t> Simulation.. </a:t>
            </a:r>
            <a:br>
              <a:rPr lang="ar-JO" dirty="0"/>
            </a:br>
            <a:endParaRPr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1"/>
          </p:nvPr>
        </p:nvSpPr>
        <p:spPr>
          <a:xfrm>
            <a:off x="2668528" y="2678388"/>
            <a:ext cx="57975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Java language</a:t>
            </a:r>
            <a:endParaRPr lang="ar-JO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ar-JO" dirty="0"/>
          </a:p>
          <a:p>
            <a:pPr marL="0" indent="0"/>
            <a:r>
              <a:rPr lang="en-US" dirty="0"/>
              <a:t>We hope you enjoy the discussion</a:t>
            </a:r>
          </a:p>
          <a:p>
            <a:pPr marL="0" indent="0"/>
            <a:r>
              <a:rPr lang="en-US" dirty="0"/>
              <a:t>With Razan Ali &amp; Raghad Hamdan . 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Dr. Laith Shehab</a:t>
            </a:r>
          </a:p>
          <a:p>
            <a:pPr marL="0" indent="0"/>
            <a:r>
              <a:rPr lang="en-US" dirty="0"/>
              <a:t>MEU</a:t>
            </a:r>
            <a:endParaRPr lang="ar-JO" dirty="0"/>
          </a:p>
          <a:p>
            <a:pPr marL="0" indent="0"/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1"/>
          <p:cNvSpPr txBox="1">
            <a:spLocks noGrp="1"/>
          </p:cNvSpPr>
          <p:nvPr>
            <p:ph type="title"/>
          </p:nvPr>
        </p:nvSpPr>
        <p:spPr>
          <a:xfrm>
            <a:off x="394008" y="28994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Output GUI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6" name="22">
            <a:hlinkClick r:id="" action="ppaction://media"/>
            <a:extLst>
              <a:ext uri="{FF2B5EF4-FFF2-40B4-BE49-F238E27FC236}">
                <a16:creationId xmlns:a16="http://schemas.microsoft.com/office/drawing/2014/main" id="{51DDD0EA-C7D2-9203-A2F4-733036868B0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495.645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4008" y="1334094"/>
            <a:ext cx="8338089" cy="34591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run() method 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455" name="Google Shape;455;p37"/>
          <p:cNvSpPr txBox="1">
            <a:spLocks noGrp="1"/>
          </p:cNvSpPr>
          <p:nvPr>
            <p:ph type="subTitle" idx="1"/>
          </p:nvPr>
        </p:nvSpPr>
        <p:spPr>
          <a:xfrm>
            <a:off x="1645932" y="1306913"/>
            <a:ext cx="7557104" cy="534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The run() method is where the logic for the car's behavior is implemented. </a:t>
            </a:r>
            <a:endParaRPr sz="1200" dirty="0"/>
          </a:p>
        </p:txBody>
      </p:sp>
      <p:grpSp>
        <p:nvGrpSpPr>
          <p:cNvPr id="456" name="Google Shape;456;p37"/>
          <p:cNvGrpSpPr/>
          <p:nvPr/>
        </p:nvGrpSpPr>
        <p:grpSpPr>
          <a:xfrm>
            <a:off x="71987" y="1501710"/>
            <a:ext cx="2415354" cy="3413475"/>
            <a:chOff x="719992" y="1135488"/>
            <a:chExt cx="2415354" cy="3413475"/>
          </a:xfrm>
        </p:grpSpPr>
        <p:sp>
          <p:nvSpPr>
            <p:cNvPr id="457" name="Google Shape;457;p37"/>
            <p:cNvSpPr/>
            <p:nvPr/>
          </p:nvSpPr>
          <p:spPr>
            <a:xfrm>
              <a:off x="719992" y="11440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1206317" y="11354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719992" y="14562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719992" y="17830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719992" y="21097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1154846" y="2109738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689227" y="21097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719992" y="24203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719992" y="27631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719992" y="30720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719992" y="33810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733714" y="4161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154846" y="24203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115907" y="27631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154846" y="30720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1154846" y="33979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154846" y="37238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558536" y="242031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558536" y="2763163"/>
              <a:ext cx="884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1589699" y="307208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1589699" y="341658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1589699" y="3723863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2268127" y="2420313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2558446" y="2746200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2727100" y="30721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2727100" y="37239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733714" y="4401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1634836" y="11473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1206336" y="145631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1939636" y="14521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1206329" y="178303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2124079" y="2107675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2727104" y="341658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1154861" y="437562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1154861" y="414552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37"/>
          <p:cNvSpPr txBox="1"/>
          <p:nvPr/>
        </p:nvSpPr>
        <p:spPr>
          <a:xfrm>
            <a:off x="8277725" y="1337250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BB9D48FF-A701-8838-65DD-46F840F38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485" y="1733100"/>
            <a:ext cx="4881644" cy="317460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8"/>
          <p:cNvSpPr txBox="1"/>
          <p:nvPr/>
        </p:nvSpPr>
        <p:spPr>
          <a:xfrm>
            <a:off x="-2311" y="1064339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04" name="Google Shape;504;p38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505" name="Google Shape;505;p38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" name="Google Shape;518;p38"/>
          <p:cNvSpPr txBox="1"/>
          <p:nvPr/>
        </p:nvSpPr>
        <p:spPr>
          <a:xfrm>
            <a:off x="7508950" y="4113100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00" dirty="0">
              <a:solidFill>
                <a:schemeClr val="accent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" name="Google Shape;500;p38"/>
          <p:cNvSpPr txBox="1">
            <a:spLocks noGrp="1"/>
          </p:cNvSpPr>
          <p:nvPr>
            <p:ph type="subTitle" idx="2"/>
          </p:nvPr>
        </p:nvSpPr>
        <p:spPr>
          <a:xfrm>
            <a:off x="13414" y="1626728"/>
            <a:ext cx="3639526" cy="19383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The entre park() method :</a:t>
            </a:r>
          </a:p>
          <a:p>
            <a:endParaRPr lang="en-US" dirty="0"/>
          </a:p>
          <a:p>
            <a:r>
              <a:rPr lang="en-US" dirty="0"/>
              <a:t>initializes an array c to </a:t>
            </a:r>
          </a:p>
          <a:p>
            <a:r>
              <a:rPr lang="en-US" dirty="0"/>
              <a:t>represent the availability of parking spots, checks if each spot is empty, </a:t>
            </a:r>
          </a:p>
          <a:p>
            <a:r>
              <a:rPr lang="en-US" dirty="0"/>
              <a:t>and sets the corresponding index of c to 1 if it is.</a:t>
            </a:r>
          </a:p>
        </p:txBody>
      </p:sp>
      <p:pic>
        <p:nvPicPr>
          <p:cNvPr id="10" name="Picture 9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203EBF6E-3CA0-F5C7-FF23-7BC78156E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590" y="1420675"/>
            <a:ext cx="4671465" cy="3299746"/>
          </a:xfrm>
          <a:prstGeom prst="rect">
            <a:avLst/>
          </a:prstGeom>
        </p:spPr>
      </p:pic>
      <p:sp>
        <p:nvSpPr>
          <p:cNvPr id="14" name="Google Shape;523;p39">
            <a:extLst>
              <a:ext uri="{FF2B5EF4-FFF2-40B4-BE49-F238E27FC236}">
                <a16:creationId xmlns:a16="http://schemas.microsoft.com/office/drawing/2014/main" id="{4ADF8722-D3F5-D6AB-0E93-5FC59CEFDD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entre Park() method</a:t>
            </a:r>
            <a:endParaRPr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Complete entre Park() method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524" name="Google Shape;524;p39"/>
          <p:cNvSpPr txBox="1">
            <a:spLocks noGrp="1"/>
          </p:cNvSpPr>
          <p:nvPr>
            <p:ph type="subTitle" idx="1"/>
          </p:nvPr>
        </p:nvSpPr>
        <p:spPr>
          <a:xfrm>
            <a:off x="70385" y="1301465"/>
            <a:ext cx="3081273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counts the number of available parking spots.</a:t>
            </a:r>
            <a:endParaRPr dirty="0"/>
          </a:p>
        </p:txBody>
      </p:sp>
      <p:sp>
        <p:nvSpPr>
          <p:cNvPr id="525" name="Google Shape;525;p39"/>
          <p:cNvSpPr txBox="1">
            <a:spLocks noGrp="1"/>
          </p:cNvSpPr>
          <p:nvPr>
            <p:ph type="subTitle" idx="2"/>
          </p:nvPr>
        </p:nvSpPr>
        <p:spPr>
          <a:xfrm>
            <a:off x="3070739" y="1204431"/>
            <a:ext cx="6002876" cy="823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this code attempts to stop the execution of the current thread for 100 milliseconds. If anything goes wrong (such as a thread being cancelled), the exception will be caught and logged in the error log of the Car class.</a:t>
            </a:r>
            <a:endParaRPr sz="1100" dirty="0"/>
          </a:p>
        </p:txBody>
      </p:sp>
      <p:grpSp>
        <p:nvGrpSpPr>
          <p:cNvPr id="530" name="Google Shape;530;p39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531" name="Google Shape;531;p39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C9509777-BA4F-F2ED-363C-4EC927FD5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11" y="1951282"/>
            <a:ext cx="2696687" cy="1691787"/>
          </a:xfrm>
          <a:prstGeom prst="rect">
            <a:avLst/>
          </a:prstGeom>
        </p:spPr>
      </p:pic>
      <p:pic>
        <p:nvPicPr>
          <p:cNvPr id="9" name="Picture 8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7EF653B7-6059-2C8D-9196-124D25A0F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57" y="2157272"/>
            <a:ext cx="5261532" cy="274792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00B2784-35A0-5913-78D2-D8739FDADA3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27" r="127"/>
          <a:stretch>
            <a:fillRect/>
          </a:stretch>
        </p:blipFill>
        <p:spPr>
          <a:xfrm>
            <a:off x="177617" y="65373"/>
            <a:ext cx="3887845" cy="4914077"/>
          </a:xfrm>
        </p:spPr>
      </p:pic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DAD6B11-BF2C-DE75-0456-1E87B98F8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902" y="65373"/>
            <a:ext cx="4237321" cy="491407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6062910B-9AC8-8209-E6F9-8AD089261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33" y="96643"/>
            <a:ext cx="4051608" cy="4835447"/>
          </a:xfrm>
          <a:prstGeom prst="rect">
            <a:avLst/>
          </a:prstGeom>
        </p:spPr>
      </p:pic>
      <p:pic>
        <p:nvPicPr>
          <p:cNvPr id="4" name="Picture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F729ECE-9F64-03BB-CC0D-19EB3E762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224" y="96642"/>
            <a:ext cx="4363843" cy="483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5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615A3B9-33C0-2A60-1F83-64155F5BD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64" y="173912"/>
            <a:ext cx="3981933" cy="4860284"/>
          </a:xfrm>
          <a:prstGeom prst="rect">
            <a:avLst/>
          </a:prstGeom>
        </p:spPr>
      </p:pic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445DE0B-B692-8317-9D10-CF2C3F938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03" y="170520"/>
            <a:ext cx="4359180" cy="480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08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1C55F06-4652-4DA9-4F85-7A4C03C2A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19" y="214894"/>
            <a:ext cx="4316679" cy="4713712"/>
          </a:xfrm>
          <a:prstGeom prst="rect">
            <a:avLst/>
          </a:prstGeom>
        </p:spPr>
      </p:pic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83BBD96-E5FB-3219-43E8-E2E544430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104" y="214895"/>
            <a:ext cx="4027413" cy="471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975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EB6EF6B-9D64-17E6-9E0C-156010DF7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76" y="104079"/>
            <a:ext cx="3890638" cy="4891666"/>
          </a:xfrm>
          <a:prstGeom prst="rect">
            <a:avLst/>
          </a:prstGeom>
        </p:spPr>
      </p:pic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7EE81766-BFFA-1624-BDB7-FF92997D6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5981" y="104079"/>
            <a:ext cx="4317265" cy="489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96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2"/>
                </a:solidFill>
              </a:rPr>
              <a:t>Sorti</a:t>
            </a:r>
            <a:r>
              <a:rPr lang="en-US" dirty="0">
                <a:solidFill>
                  <a:schemeClr val="lt2"/>
                </a:solidFill>
              </a:rPr>
              <a:t> Park()method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583" name="Google Shape;583;p40"/>
          <p:cNvSpPr txBox="1"/>
          <p:nvPr/>
        </p:nvSpPr>
        <p:spPr>
          <a:xfrm>
            <a:off x="8171125" y="3975575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DF3B415-848D-82F9-FF78-FE0948AE8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17" y="1278576"/>
            <a:ext cx="3469077" cy="3656607"/>
          </a:xfrm>
          <a:prstGeom prst="rect">
            <a:avLst/>
          </a:prstGeom>
        </p:spPr>
      </p:pic>
      <p:pic>
        <p:nvPicPr>
          <p:cNvPr id="7" name="Picture 6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AA51C2AE-4B7D-61E9-9654-CB569565F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4925" y="1278577"/>
            <a:ext cx="3371570" cy="36566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: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8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About class Car :</a:t>
            </a:r>
            <a:endParaRPr dirty="0"/>
          </a:p>
        </p:txBody>
      </p:sp>
      <p:graphicFrame>
        <p:nvGraphicFramePr>
          <p:cNvPr id="299" name="Google Shape;299;p32"/>
          <p:cNvGraphicFramePr/>
          <p:nvPr>
            <p:extLst>
              <p:ext uri="{D42A27DB-BD31-4B8C-83A1-F6EECF244321}">
                <p14:modId xmlns:p14="http://schemas.microsoft.com/office/powerpoint/2010/main" val="834816548"/>
              </p:ext>
            </p:extLst>
          </p:nvPr>
        </p:nvGraphicFramePr>
        <p:xfrm>
          <a:off x="532850" y="1741242"/>
          <a:ext cx="7588639" cy="2444724"/>
        </p:xfrm>
        <a:graphic>
          <a:graphicData uri="http://schemas.openxmlformats.org/drawingml/2006/table">
            <a:tbl>
              <a:tblPr>
                <a:noFill/>
                <a:tableStyleId>{8EDDC379-9CF1-4826-873E-945AE53CE9EE}</a:tableStyleId>
              </a:tblPr>
              <a:tblGrid>
                <a:gridCol w="7588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825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Cars are created and added to the GUI window , each with its own position.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dirty="0">
                        <a:solidFill>
                          <a:schemeClr val="dk2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5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5"/>
                          </a:solidFill>
                          <a:uFill>
                            <a:noFill/>
                          </a:u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Eeach car’s runs the run() method , which simulate the car behavior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5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car’s behavior includes parking in available spot ,waiting for a random time , and then exiting the spot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5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738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enterPark() method is used to park the car , and the sortiPark() method is used to exit the spot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5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car’s image is updated to reflect its current state , and the GUI window display the car’s moving in and out of the parking spots.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00" name="Google Shape;300;p32"/>
          <p:cNvSpPr txBox="1"/>
          <p:nvPr/>
        </p:nvSpPr>
        <p:spPr>
          <a:xfrm>
            <a:off x="532850" y="4332776"/>
            <a:ext cx="338261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For more info: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 cars were used.</a:t>
            </a:r>
            <a:br>
              <a:rPr lang="en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100" dirty="0">
              <a:solidFill>
                <a:schemeClr val="accent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1" name="Google Shape;301;p32"/>
          <p:cNvSpPr txBox="1"/>
          <p:nvPr/>
        </p:nvSpPr>
        <p:spPr>
          <a:xfrm>
            <a:off x="4024276" y="4142300"/>
            <a:ext cx="440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Console Output</a:t>
            </a:r>
          </a:p>
        </p:txBody>
      </p:sp>
      <p:grpSp>
        <p:nvGrpSpPr>
          <p:cNvPr id="859" name="Google Shape;859;p49"/>
          <p:cNvGrpSpPr/>
          <p:nvPr/>
        </p:nvGrpSpPr>
        <p:grpSpPr>
          <a:xfrm>
            <a:off x="321967" y="1337250"/>
            <a:ext cx="2415354" cy="3413475"/>
            <a:chOff x="719992" y="1135488"/>
            <a:chExt cx="2415354" cy="3413475"/>
          </a:xfrm>
        </p:grpSpPr>
        <p:sp>
          <p:nvSpPr>
            <p:cNvPr id="860" name="Google Shape;860;p49"/>
            <p:cNvSpPr/>
            <p:nvPr/>
          </p:nvSpPr>
          <p:spPr>
            <a:xfrm>
              <a:off x="719992" y="11440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9"/>
            <p:cNvSpPr/>
            <p:nvPr/>
          </p:nvSpPr>
          <p:spPr>
            <a:xfrm>
              <a:off x="1206317" y="11354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9"/>
            <p:cNvSpPr/>
            <p:nvPr/>
          </p:nvSpPr>
          <p:spPr>
            <a:xfrm>
              <a:off x="719992" y="14562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9"/>
            <p:cNvSpPr/>
            <p:nvPr/>
          </p:nvSpPr>
          <p:spPr>
            <a:xfrm>
              <a:off x="719992" y="17830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9"/>
            <p:cNvSpPr/>
            <p:nvPr/>
          </p:nvSpPr>
          <p:spPr>
            <a:xfrm>
              <a:off x="719992" y="21097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9"/>
            <p:cNvSpPr/>
            <p:nvPr/>
          </p:nvSpPr>
          <p:spPr>
            <a:xfrm>
              <a:off x="1154846" y="2109738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9"/>
            <p:cNvSpPr/>
            <p:nvPr/>
          </p:nvSpPr>
          <p:spPr>
            <a:xfrm>
              <a:off x="1689227" y="21097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9"/>
            <p:cNvSpPr/>
            <p:nvPr/>
          </p:nvSpPr>
          <p:spPr>
            <a:xfrm>
              <a:off x="719992" y="24203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9"/>
            <p:cNvSpPr/>
            <p:nvPr/>
          </p:nvSpPr>
          <p:spPr>
            <a:xfrm>
              <a:off x="719992" y="27631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9"/>
            <p:cNvSpPr/>
            <p:nvPr/>
          </p:nvSpPr>
          <p:spPr>
            <a:xfrm>
              <a:off x="719992" y="30720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9"/>
            <p:cNvSpPr/>
            <p:nvPr/>
          </p:nvSpPr>
          <p:spPr>
            <a:xfrm>
              <a:off x="719992" y="33810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9"/>
            <p:cNvSpPr/>
            <p:nvPr/>
          </p:nvSpPr>
          <p:spPr>
            <a:xfrm>
              <a:off x="733714" y="4161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9"/>
            <p:cNvSpPr/>
            <p:nvPr/>
          </p:nvSpPr>
          <p:spPr>
            <a:xfrm>
              <a:off x="1154846" y="24203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9"/>
            <p:cNvSpPr/>
            <p:nvPr/>
          </p:nvSpPr>
          <p:spPr>
            <a:xfrm>
              <a:off x="1115907" y="27631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9"/>
            <p:cNvSpPr/>
            <p:nvPr/>
          </p:nvSpPr>
          <p:spPr>
            <a:xfrm>
              <a:off x="1154846" y="30720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9"/>
            <p:cNvSpPr/>
            <p:nvPr/>
          </p:nvSpPr>
          <p:spPr>
            <a:xfrm>
              <a:off x="1154846" y="33979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9"/>
            <p:cNvSpPr/>
            <p:nvPr/>
          </p:nvSpPr>
          <p:spPr>
            <a:xfrm>
              <a:off x="1154846" y="37238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9"/>
            <p:cNvSpPr/>
            <p:nvPr/>
          </p:nvSpPr>
          <p:spPr>
            <a:xfrm>
              <a:off x="1558536" y="242031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9"/>
            <p:cNvSpPr/>
            <p:nvPr/>
          </p:nvSpPr>
          <p:spPr>
            <a:xfrm>
              <a:off x="1558536" y="2763163"/>
              <a:ext cx="884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9"/>
            <p:cNvSpPr/>
            <p:nvPr/>
          </p:nvSpPr>
          <p:spPr>
            <a:xfrm>
              <a:off x="1589699" y="307208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9"/>
            <p:cNvSpPr/>
            <p:nvPr/>
          </p:nvSpPr>
          <p:spPr>
            <a:xfrm>
              <a:off x="1589699" y="341658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9"/>
            <p:cNvSpPr/>
            <p:nvPr/>
          </p:nvSpPr>
          <p:spPr>
            <a:xfrm>
              <a:off x="1589699" y="3723863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9"/>
            <p:cNvSpPr/>
            <p:nvPr/>
          </p:nvSpPr>
          <p:spPr>
            <a:xfrm>
              <a:off x="2268127" y="2420313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9"/>
            <p:cNvSpPr/>
            <p:nvPr/>
          </p:nvSpPr>
          <p:spPr>
            <a:xfrm>
              <a:off x="2558446" y="2746200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9"/>
            <p:cNvSpPr/>
            <p:nvPr/>
          </p:nvSpPr>
          <p:spPr>
            <a:xfrm>
              <a:off x="2727100" y="30721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9"/>
            <p:cNvSpPr/>
            <p:nvPr/>
          </p:nvSpPr>
          <p:spPr>
            <a:xfrm>
              <a:off x="2727100" y="37239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9"/>
            <p:cNvSpPr/>
            <p:nvPr/>
          </p:nvSpPr>
          <p:spPr>
            <a:xfrm>
              <a:off x="733714" y="4401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9"/>
            <p:cNvSpPr/>
            <p:nvPr/>
          </p:nvSpPr>
          <p:spPr>
            <a:xfrm>
              <a:off x="1634836" y="11473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9"/>
            <p:cNvSpPr/>
            <p:nvPr/>
          </p:nvSpPr>
          <p:spPr>
            <a:xfrm>
              <a:off x="1206336" y="145631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9"/>
            <p:cNvSpPr/>
            <p:nvPr/>
          </p:nvSpPr>
          <p:spPr>
            <a:xfrm>
              <a:off x="1939636" y="14521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9"/>
            <p:cNvSpPr/>
            <p:nvPr/>
          </p:nvSpPr>
          <p:spPr>
            <a:xfrm>
              <a:off x="1206329" y="178303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9"/>
            <p:cNvSpPr/>
            <p:nvPr/>
          </p:nvSpPr>
          <p:spPr>
            <a:xfrm>
              <a:off x="2124079" y="2107675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9"/>
            <p:cNvSpPr/>
            <p:nvPr/>
          </p:nvSpPr>
          <p:spPr>
            <a:xfrm>
              <a:off x="2727104" y="341658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9"/>
            <p:cNvSpPr/>
            <p:nvPr/>
          </p:nvSpPr>
          <p:spPr>
            <a:xfrm>
              <a:off x="1154861" y="437562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9"/>
            <p:cNvSpPr/>
            <p:nvPr/>
          </p:nvSpPr>
          <p:spPr>
            <a:xfrm>
              <a:off x="1154861" y="414552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" name="Google Shape;895;p49"/>
          <p:cNvSpPr txBox="1">
            <a:spLocks noGrp="1"/>
          </p:cNvSpPr>
          <p:nvPr>
            <p:ph type="subTitle" idx="1"/>
          </p:nvPr>
        </p:nvSpPr>
        <p:spPr>
          <a:xfrm>
            <a:off x="2562212" y="1188610"/>
            <a:ext cx="5496205" cy="32490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>
              <a:buNone/>
            </a:pPr>
            <a:r>
              <a:rPr lang="en" dirty="0">
                <a:solidFill>
                  <a:schemeClr val="accent4"/>
                </a:solidFill>
              </a:rPr>
              <a:t>Expected Output</a:t>
            </a:r>
            <a:r>
              <a:rPr lang="en" dirty="0"/>
              <a:t>:</a:t>
            </a:r>
            <a:endParaRPr lang="en-US" dirty="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Car : 3 Parking Times(s) : 7</a:t>
            </a:r>
          </a:p>
          <a:p>
            <a:pPr indent="0">
              <a:buNone/>
            </a:pPr>
            <a:r>
              <a:rPr lang="en-US" dirty="0">
                <a:solidFill>
                  <a:schemeClr val="dk2"/>
                </a:solidFill>
              </a:rPr>
              <a:t>Car : 1 Parking Times(s) : 12</a:t>
            </a:r>
          </a:p>
          <a:p>
            <a:pPr indent="0">
              <a:buNone/>
            </a:pPr>
            <a:r>
              <a:rPr lang="en-US" dirty="0">
                <a:solidFill>
                  <a:schemeClr val="dk2"/>
                </a:solidFill>
              </a:rPr>
              <a:t>Car : 2 Parking Times(s) : 15</a:t>
            </a:r>
          </a:p>
          <a:p>
            <a:pPr indent="0">
              <a:buNone/>
            </a:pPr>
            <a:r>
              <a:rPr lang="en-US" dirty="0">
                <a:solidFill>
                  <a:schemeClr val="dk2"/>
                </a:solidFill>
              </a:rPr>
              <a:t>Car 3 is Parking </a:t>
            </a:r>
            <a:endParaRPr lang="en-US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X</a:t>
            </a:r>
            <a:r>
              <a:rPr lang="en" dirty="0">
                <a:solidFill>
                  <a:schemeClr val="accent2"/>
                </a:solidFill>
              </a:rPr>
              <a:t>:4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Empty blocks : 1,2,3,4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Target Block : 4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dirty="0">
                <a:solidFill>
                  <a:schemeClr val="accent3"/>
                </a:solidFill>
              </a:rPr>
              <a:t>ar 1 is Parking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Car empty blocks : 2,3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Target block: 3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dirty="0">
                <a:solidFill>
                  <a:schemeClr val="accent3"/>
                </a:solidFill>
              </a:rPr>
              <a:t>ar 3 is going out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car 2 is Parking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Empty blocks : 0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dirty="0">
                <a:solidFill>
                  <a:schemeClr val="accent3"/>
                </a:solidFill>
              </a:rPr>
              <a:t>ar 1 is going out</a:t>
            </a:r>
          </a:p>
        </p:txBody>
      </p:sp>
      <p:sp>
        <p:nvSpPr>
          <p:cNvPr id="896" name="Google Shape;896;p49"/>
          <p:cNvSpPr txBox="1"/>
          <p:nvPr/>
        </p:nvSpPr>
        <p:spPr>
          <a:xfrm>
            <a:off x="7064425" y="40080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7" name="Google Shape;897;p49"/>
          <p:cNvSpPr txBox="1"/>
          <p:nvPr/>
        </p:nvSpPr>
        <p:spPr>
          <a:xfrm>
            <a:off x="7407075" y="4221025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5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50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1"/>
          <p:cNvSpPr txBox="1">
            <a:spLocks noGrp="1"/>
          </p:cNvSpPr>
          <p:nvPr>
            <p:ph type="subTitle" idx="1"/>
          </p:nvPr>
        </p:nvSpPr>
        <p:spPr>
          <a:xfrm>
            <a:off x="4408555" y="1300670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Jupiter’s rotation period</a:t>
            </a:r>
            <a:endParaRPr/>
          </a:p>
        </p:txBody>
      </p:sp>
      <p:sp>
        <p:nvSpPr>
          <p:cNvPr id="925" name="Google Shape;925;p51"/>
          <p:cNvSpPr txBox="1">
            <a:spLocks noGrp="1"/>
          </p:cNvSpPr>
          <p:nvPr>
            <p:ph type="title"/>
          </p:nvPr>
        </p:nvSpPr>
        <p:spPr>
          <a:xfrm>
            <a:off x="4051975" y="630575"/>
            <a:ext cx="402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9h 55m 23s</a:t>
            </a:r>
            <a:endParaRPr dirty="0"/>
          </a:p>
        </p:txBody>
      </p:sp>
      <p:sp>
        <p:nvSpPr>
          <p:cNvPr id="926" name="Google Shape;926;p51"/>
          <p:cNvSpPr txBox="1">
            <a:spLocks noGrp="1"/>
          </p:cNvSpPr>
          <p:nvPr>
            <p:ph type="title" idx="2"/>
          </p:nvPr>
        </p:nvSpPr>
        <p:spPr>
          <a:xfrm>
            <a:off x="4051975" y="1982840"/>
            <a:ext cx="402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927" name="Google Shape;927;p51"/>
          <p:cNvSpPr txBox="1">
            <a:spLocks noGrp="1"/>
          </p:cNvSpPr>
          <p:nvPr>
            <p:ph type="subTitle" idx="3"/>
          </p:nvPr>
        </p:nvSpPr>
        <p:spPr>
          <a:xfrm>
            <a:off x="4408555" y="2652935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Sun’s mass compared to Earth’s</a:t>
            </a:r>
            <a:endParaRPr dirty="0"/>
          </a:p>
        </p:txBody>
      </p:sp>
      <p:sp>
        <p:nvSpPr>
          <p:cNvPr id="928" name="Google Shape;928;p51"/>
          <p:cNvSpPr txBox="1">
            <a:spLocks noGrp="1"/>
          </p:cNvSpPr>
          <p:nvPr>
            <p:ph type="title" idx="4"/>
          </p:nvPr>
        </p:nvSpPr>
        <p:spPr>
          <a:xfrm>
            <a:off x="4051975" y="3335105"/>
            <a:ext cx="4022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929" name="Google Shape;929;p51"/>
          <p:cNvSpPr txBox="1">
            <a:spLocks noGrp="1"/>
          </p:cNvSpPr>
          <p:nvPr>
            <p:ph type="subTitle" idx="5"/>
          </p:nvPr>
        </p:nvSpPr>
        <p:spPr>
          <a:xfrm>
            <a:off x="4408555" y="4005200"/>
            <a:ext cx="4022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grpSp>
        <p:nvGrpSpPr>
          <p:cNvPr id="930" name="Google Shape;930;p51"/>
          <p:cNvGrpSpPr/>
          <p:nvPr/>
        </p:nvGrpSpPr>
        <p:grpSpPr>
          <a:xfrm>
            <a:off x="335642" y="696438"/>
            <a:ext cx="2932044" cy="3907563"/>
            <a:chOff x="335642" y="696438"/>
            <a:chExt cx="2932044" cy="3907563"/>
          </a:xfrm>
        </p:grpSpPr>
        <p:sp>
          <p:nvSpPr>
            <p:cNvPr id="931" name="Google Shape;931;p51"/>
            <p:cNvSpPr/>
            <p:nvPr/>
          </p:nvSpPr>
          <p:spPr>
            <a:xfrm>
              <a:off x="335642" y="7050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821967" y="6964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335642" y="10172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335642" y="134395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335642" y="16706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770496" y="1670688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1304877" y="16706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335642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335642" y="23241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335642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335642" y="2941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349364" y="37229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770496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731557" y="23241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770496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770496" y="295892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770496" y="32848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1174186" y="19812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1174186" y="2324113"/>
              <a:ext cx="884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1205349" y="263303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1205349" y="297753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1205349" y="3284813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1883777" y="1981263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2174096" y="2307150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1"/>
            <p:cNvSpPr/>
            <p:nvPr/>
          </p:nvSpPr>
          <p:spPr>
            <a:xfrm>
              <a:off x="2342750" y="26330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2342750" y="32848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349364" y="39620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1"/>
            <p:cNvSpPr/>
            <p:nvPr/>
          </p:nvSpPr>
          <p:spPr>
            <a:xfrm>
              <a:off x="731557" y="42455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1224956" y="4245513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1883777" y="4245513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2634075" y="4245513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731557" y="4454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1"/>
            <p:cNvSpPr/>
            <p:nvPr/>
          </p:nvSpPr>
          <p:spPr>
            <a:xfrm>
              <a:off x="1224956" y="4454038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2169156" y="4454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1250486" y="7083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821986" y="10172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1"/>
            <p:cNvSpPr/>
            <p:nvPr/>
          </p:nvSpPr>
          <p:spPr>
            <a:xfrm>
              <a:off x="1555286" y="10131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1"/>
            <p:cNvSpPr/>
            <p:nvPr/>
          </p:nvSpPr>
          <p:spPr>
            <a:xfrm>
              <a:off x="821979" y="134398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1"/>
            <p:cNvSpPr/>
            <p:nvPr/>
          </p:nvSpPr>
          <p:spPr>
            <a:xfrm>
              <a:off x="1739729" y="1668625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1"/>
            <p:cNvSpPr/>
            <p:nvPr/>
          </p:nvSpPr>
          <p:spPr>
            <a:xfrm>
              <a:off x="2342754" y="297753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2537025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2805050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2634386" y="44561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1"/>
            <p:cNvSpPr/>
            <p:nvPr/>
          </p:nvSpPr>
          <p:spPr>
            <a:xfrm>
              <a:off x="770511" y="39365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1"/>
            <p:cNvSpPr/>
            <p:nvPr/>
          </p:nvSpPr>
          <p:spPr>
            <a:xfrm>
              <a:off x="770511" y="37064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763EE6B6-3B25-16B2-B541-22282174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405" y="73877"/>
            <a:ext cx="4550779" cy="4995745"/>
          </a:xfrm>
          <a:prstGeom prst="rect">
            <a:avLst/>
          </a:prstGeom>
        </p:spPr>
      </p:pic>
      <p:sp>
        <p:nvSpPr>
          <p:cNvPr id="4" name="Google Shape;588;p41">
            <a:extLst>
              <a:ext uri="{FF2B5EF4-FFF2-40B4-BE49-F238E27FC236}">
                <a16:creationId xmlns:a16="http://schemas.microsoft.com/office/drawing/2014/main" id="{0F2CA1B0-9B1D-6E33-AEC8-1B527F69FE36}"/>
              </a:ext>
            </a:extLst>
          </p:cNvPr>
          <p:cNvSpPr txBox="1">
            <a:spLocks/>
          </p:cNvSpPr>
          <p:nvPr/>
        </p:nvSpPr>
        <p:spPr>
          <a:xfrm>
            <a:off x="-2112271" y="-384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45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algn="ctr"/>
            <a:r>
              <a:rPr lang="en-US" sz="2800" dirty="0">
                <a:solidFill>
                  <a:schemeClr val="accent3"/>
                </a:solidFill>
              </a:rPr>
              <a:t>Class Parking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51"/>
          <p:cNvSpPr txBox="1">
            <a:spLocks noGrp="1"/>
          </p:cNvSpPr>
          <p:nvPr>
            <p:ph type="subTitle" idx="5"/>
          </p:nvPr>
        </p:nvSpPr>
        <p:spPr>
          <a:xfrm>
            <a:off x="196817" y="659995"/>
            <a:ext cx="3426915" cy="22258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The move IN method animates a Car object moving from its current position to a maximum x-position (x Max) by incrementing its x-position and updating its location.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The method also checks for certain conditions, such as the car exiting a block, and sets a not Exit flag accordingly</a:t>
            </a:r>
            <a:endParaRPr sz="1100" dirty="0"/>
          </a:p>
        </p:txBody>
      </p:sp>
      <p:grpSp>
        <p:nvGrpSpPr>
          <p:cNvPr id="930" name="Google Shape;930;p51"/>
          <p:cNvGrpSpPr/>
          <p:nvPr/>
        </p:nvGrpSpPr>
        <p:grpSpPr>
          <a:xfrm>
            <a:off x="152761" y="3176693"/>
            <a:ext cx="3470971" cy="1794934"/>
            <a:chOff x="335642" y="696438"/>
            <a:chExt cx="2932044" cy="3907563"/>
          </a:xfrm>
        </p:grpSpPr>
        <p:sp>
          <p:nvSpPr>
            <p:cNvPr id="931" name="Google Shape;931;p51"/>
            <p:cNvSpPr/>
            <p:nvPr/>
          </p:nvSpPr>
          <p:spPr>
            <a:xfrm>
              <a:off x="335642" y="7050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821967" y="6964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335642" y="10172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335642" y="134395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335642" y="16706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770496" y="1670688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1304877" y="167068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335642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335642" y="23241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335642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335642" y="2941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349364" y="37229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770496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731557" y="23241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770496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770496" y="295892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770496" y="32848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1174186" y="19812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1174186" y="2324113"/>
              <a:ext cx="884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1205349" y="263303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1205349" y="2977538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1205349" y="3284813"/>
              <a:ext cx="1029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1883777" y="1981263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2174096" y="2307150"/>
              <a:ext cx="576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1"/>
            <p:cNvSpPr/>
            <p:nvPr/>
          </p:nvSpPr>
          <p:spPr>
            <a:xfrm>
              <a:off x="2342750" y="26330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2342750" y="32848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349364" y="39620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1"/>
            <p:cNvSpPr/>
            <p:nvPr/>
          </p:nvSpPr>
          <p:spPr>
            <a:xfrm>
              <a:off x="731557" y="424551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1224956" y="4245513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1883777" y="4245513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2634075" y="4245513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731557" y="4454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1"/>
            <p:cNvSpPr/>
            <p:nvPr/>
          </p:nvSpPr>
          <p:spPr>
            <a:xfrm>
              <a:off x="1224956" y="4454038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2169156" y="4454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1250486" y="7083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821986" y="10172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1"/>
            <p:cNvSpPr/>
            <p:nvPr/>
          </p:nvSpPr>
          <p:spPr>
            <a:xfrm>
              <a:off x="1555286" y="10131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1"/>
            <p:cNvSpPr/>
            <p:nvPr/>
          </p:nvSpPr>
          <p:spPr>
            <a:xfrm>
              <a:off x="821979" y="134398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1"/>
            <p:cNvSpPr/>
            <p:nvPr/>
          </p:nvSpPr>
          <p:spPr>
            <a:xfrm>
              <a:off x="1739729" y="1668625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1"/>
            <p:cNvSpPr/>
            <p:nvPr/>
          </p:nvSpPr>
          <p:spPr>
            <a:xfrm>
              <a:off x="2342754" y="297753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2537025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2805050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2634386" y="44561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1"/>
            <p:cNvSpPr/>
            <p:nvPr/>
          </p:nvSpPr>
          <p:spPr>
            <a:xfrm>
              <a:off x="770511" y="39365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1"/>
            <p:cNvSpPr/>
            <p:nvPr/>
          </p:nvSpPr>
          <p:spPr>
            <a:xfrm>
              <a:off x="770511" y="37064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588;p41">
            <a:extLst>
              <a:ext uri="{FF2B5EF4-FFF2-40B4-BE49-F238E27FC236}">
                <a16:creationId xmlns:a16="http://schemas.microsoft.com/office/drawing/2014/main" id="{0F2CA1B0-9B1D-6E33-AEC8-1B527F69FE36}"/>
              </a:ext>
            </a:extLst>
          </p:cNvPr>
          <p:cNvSpPr txBox="1">
            <a:spLocks/>
          </p:cNvSpPr>
          <p:nvPr/>
        </p:nvSpPr>
        <p:spPr>
          <a:xfrm>
            <a:off x="-2112271" y="-384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45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algn="ctr"/>
            <a:r>
              <a:rPr lang="en-US" sz="2800" dirty="0">
                <a:solidFill>
                  <a:schemeClr val="accent3"/>
                </a:solidFill>
              </a:rPr>
              <a:t>Class Animation</a:t>
            </a:r>
          </a:p>
        </p:txBody>
      </p:sp>
      <p:pic>
        <p:nvPicPr>
          <p:cNvPr id="13" name="Picture 1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D79B94D7-BF90-2556-E985-CA1DA364B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295" y="55236"/>
            <a:ext cx="5061457" cy="503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61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8;p41">
            <a:extLst>
              <a:ext uri="{FF2B5EF4-FFF2-40B4-BE49-F238E27FC236}">
                <a16:creationId xmlns:a16="http://schemas.microsoft.com/office/drawing/2014/main" id="{0F2CA1B0-9B1D-6E33-AEC8-1B527F69FE36}"/>
              </a:ext>
            </a:extLst>
          </p:cNvPr>
          <p:cNvSpPr txBox="1">
            <a:spLocks/>
          </p:cNvSpPr>
          <p:nvPr/>
        </p:nvSpPr>
        <p:spPr>
          <a:xfrm>
            <a:off x="-2010671" y="15414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45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algn="ctr"/>
            <a:r>
              <a:rPr lang="en-US" sz="2800" dirty="0">
                <a:solidFill>
                  <a:schemeClr val="accent3"/>
                </a:solidFill>
              </a:rPr>
              <a:t> Complete </a:t>
            </a:r>
          </a:p>
          <a:p>
            <a:pPr algn="ctr"/>
            <a:r>
              <a:rPr lang="en-US" sz="2800" dirty="0">
                <a:solidFill>
                  <a:schemeClr val="accent3"/>
                </a:solidFill>
              </a:rPr>
              <a:t>Class Animation</a:t>
            </a:r>
          </a:p>
        </p:txBody>
      </p:sp>
      <p:pic>
        <p:nvPicPr>
          <p:cNvPr id="3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1D6E1991-B7DF-94B2-28C7-F96B0C1DC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768" y="154144"/>
            <a:ext cx="5146259" cy="4835212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06801441-1A86-8B85-58BD-5D2974E3ECD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8786" y="1205034"/>
            <a:ext cx="3427413" cy="33701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   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</a:rPr>
              <a:t>The parking method </a:t>
            </a:r>
            <a:r>
              <a:rPr lang="en-US" sz="1200" dirty="0"/>
              <a:t>moves a car into a parking space by decrementing its y-position in 10-unit increments, updating its location, and pausing for 100ms between each step until it reaches y=30.</a:t>
            </a:r>
          </a:p>
          <a:p>
            <a:endParaRPr lang="en-US" sz="1200" dirty="0"/>
          </a:p>
          <a:p>
            <a:r>
              <a:rPr lang="en-US" sz="1200" dirty="0"/>
              <a:t>   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</a:rPr>
              <a:t>The exit Parking method </a:t>
            </a:r>
            <a:r>
              <a:rPr lang="en-US" sz="1200" dirty="0"/>
              <a:t>moves a car out of a parking space by incrementing its y-position in 10-unit increments, updating its location, and pausing for 100ms between each step until it reaches y=140.</a:t>
            </a:r>
          </a:p>
        </p:txBody>
      </p:sp>
    </p:spTree>
    <p:extLst>
      <p:ext uri="{BB962C8B-B14F-4D97-AF65-F5344CB8AC3E}">
        <p14:creationId xmlns:p14="http://schemas.microsoft.com/office/powerpoint/2010/main" val="198650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88;p41">
            <a:extLst>
              <a:ext uri="{FF2B5EF4-FFF2-40B4-BE49-F238E27FC236}">
                <a16:creationId xmlns:a16="http://schemas.microsoft.com/office/drawing/2014/main" id="{0F2CA1B0-9B1D-6E33-AEC8-1B527F69FE36}"/>
              </a:ext>
            </a:extLst>
          </p:cNvPr>
          <p:cNvSpPr txBox="1">
            <a:spLocks/>
          </p:cNvSpPr>
          <p:nvPr/>
        </p:nvSpPr>
        <p:spPr>
          <a:xfrm>
            <a:off x="-2010671" y="15414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45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urce Code Pro"/>
              <a:buNone/>
              <a:defRPr sz="6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algn="ctr"/>
            <a:r>
              <a:rPr lang="en-US" sz="2800" dirty="0">
                <a:solidFill>
                  <a:schemeClr val="accent3"/>
                </a:solidFill>
              </a:rPr>
              <a:t> Complete </a:t>
            </a:r>
          </a:p>
          <a:p>
            <a:pPr algn="ctr"/>
            <a:r>
              <a:rPr lang="en-US" sz="2800" dirty="0">
                <a:solidFill>
                  <a:schemeClr val="accent3"/>
                </a:solidFill>
              </a:rPr>
              <a:t>Class Animation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6801441-1A86-8B85-58BD-5D2974E3ECD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8786" y="1629765"/>
            <a:ext cx="3427413" cy="2520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   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</a:rPr>
              <a:t>The move Out method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   </a:t>
            </a:r>
            <a:r>
              <a:rPr lang="en-US" sz="1200" dirty="0"/>
              <a:t>moves a car out of the parking lot by incrementing its x-position in 10-unit increments, updating its location, and pausing for 100ms between each step until it reaches x=1080. Once the car has exited the parking lot, its position is reset to x=-200 and y=160.</a:t>
            </a:r>
          </a:p>
        </p:txBody>
      </p:sp>
      <p:pic>
        <p:nvPicPr>
          <p:cNvPr id="5" name="Picture 4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B449D04E-451C-EB04-F847-2E1D7F1F7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962" y="352213"/>
            <a:ext cx="5072066" cy="463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61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58"/>
          <p:cNvSpPr/>
          <p:nvPr/>
        </p:nvSpPr>
        <p:spPr>
          <a:xfrm>
            <a:off x="7710918" y="2911862"/>
            <a:ext cx="71700" cy="71700"/>
          </a:xfrm>
          <a:prstGeom prst="ellipse">
            <a:avLst/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58"/>
          <p:cNvSpPr/>
          <p:nvPr/>
        </p:nvSpPr>
        <p:spPr>
          <a:xfrm>
            <a:off x="1214950" y="2883100"/>
            <a:ext cx="1678500" cy="152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58"/>
          <p:cNvSpPr/>
          <p:nvPr/>
        </p:nvSpPr>
        <p:spPr>
          <a:xfrm>
            <a:off x="2893497" y="2883100"/>
            <a:ext cx="1678500" cy="15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58"/>
          <p:cNvSpPr/>
          <p:nvPr/>
        </p:nvSpPr>
        <p:spPr>
          <a:xfrm>
            <a:off x="4572019" y="2883100"/>
            <a:ext cx="1678500" cy="15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1" name="Google Shape;1201;p58"/>
          <p:cNvSpPr/>
          <p:nvPr/>
        </p:nvSpPr>
        <p:spPr>
          <a:xfrm>
            <a:off x="6250553" y="2883100"/>
            <a:ext cx="1678500" cy="15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58"/>
          <p:cNvSpPr txBox="1"/>
          <p:nvPr/>
        </p:nvSpPr>
        <p:spPr>
          <a:xfrm flipH="1">
            <a:off x="2848433" y="1664206"/>
            <a:ext cx="21432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0" name="Google Shape;1210;p58"/>
          <p:cNvSpPr txBox="1"/>
          <p:nvPr/>
        </p:nvSpPr>
        <p:spPr>
          <a:xfrm>
            <a:off x="5553083" y="1555423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*</a:t>
            </a:r>
            <a:endParaRPr sz="96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1211" name="Google Shape;1211;p58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1212" name="Google Shape;1212;p58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6" name="Google Shape;1226;p58"/>
          <p:cNvSpPr txBox="1"/>
          <p:nvPr/>
        </p:nvSpPr>
        <p:spPr>
          <a:xfrm>
            <a:off x="8123425" y="3844700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" name="Google Shape;1206;p58"/>
          <p:cNvSpPr txBox="1"/>
          <p:nvPr/>
        </p:nvSpPr>
        <p:spPr>
          <a:xfrm flipH="1">
            <a:off x="143095" y="1664206"/>
            <a:ext cx="5569038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Thank you for listening</a:t>
            </a:r>
            <a:endParaRPr sz="2800" dirty="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: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8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About class Parking  :</a:t>
            </a:r>
            <a:endParaRPr dirty="0"/>
          </a:p>
        </p:txBody>
      </p:sp>
      <p:graphicFrame>
        <p:nvGraphicFramePr>
          <p:cNvPr id="299" name="Google Shape;299;p32"/>
          <p:cNvGraphicFramePr/>
          <p:nvPr>
            <p:extLst>
              <p:ext uri="{D42A27DB-BD31-4B8C-83A1-F6EECF244321}">
                <p14:modId xmlns:p14="http://schemas.microsoft.com/office/powerpoint/2010/main" val="4086562259"/>
              </p:ext>
            </p:extLst>
          </p:nvPr>
        </p:nvGraphicFramePr>
        <p:xfrm>
          <a:off x="483947" y="1861691"/>
          <a:ext cx="7946729" cy="2216928"/>
        </p:xfrm>
        <a:graphic>
          <a:graphicData uri="http://schemas.openxmlformats.org/drawingml/2006/table">
            <a:tbl>
              <a:tblPr>
                <a:noFill/>
                <a:tableStyleId>{8EDDC379-9CF1-4826-873E-945AE53CE9EE}</a:tableStyleId>
              </a:tblPr>
              <a:tblGrid>
                <a:gridCol w="7946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65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parking class extends J Panel and create a GUI window display a parking lot image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dirty="0">
                        <a:solidFill>
                          <a:schemeClr val="dk2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482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5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semaphore Entree and semaphore Sortie Semaphore object are used to control access to the parking lot for entering and exiting cars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5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482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bloc Etat array is used to keep track of the occupancy status of each parking spots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paint Component method is overridden to display the parking lot image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7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parking class is used as the content pane of the J frame object in the main method of the Car Class 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00" name="Google Shape;300;p32"/>
          <p:cNvSpPr txBox="1"/>
          <p:nvPr/>
        </p:nvSpPr>
        <p:spPr>
          <a:xfrm>
            <a:off x="552586" y="4029450"/>
            <a:ext cx="338261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For more info: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 parking spaces were used.</a:t>
            </a:r>
            <a:br>
              <a:rPr lang="en" sz="1100" dirty="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endParaRPr sz="1100" dirty="0">
              <a:solidFill>
                <a:schemeClr val="accent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1" name="Google Shape;301;p32"/>
          <p:cNvSpPr txBox="1"/>
          <p:nvPr/>
        </p:nvSpPr>
        <p:spPr>
          <a:xfrm>
            <a:off x="4024276" y="4142300"/>
            <a:ext cx="440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320432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: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8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About class  Animation :</a:t>
            </a:r>
            <a:endParaRPr dirty="0"/>
          </a:p>
        </p:txBody>
      </p:sp>
      <p:graphicFrame>
        <p:nvGraphicFramePr>
          <p:cNvPr id="299" name="Google Shape;299;p32"/>
          <p:cNvGraphicFramePr/>
          <p:nvPr>
            <p:extLst>
              <p:ext uri="{D42A27DB-BD31-4B8C-83A1-F6EECF244321}">
                <p14:modId xmlns:p14="http://schemas.microsoft.com/office/powerpoint/2010/main" val="2657850757"/>
              </p:ext>
            </p:extLst>
          </p:nvPr>
        </p:nvGraphicFramePr>
        <p:xfrm>
          <a:off x="477271" y="1771278"/>
          <a:ext cx="7946729" cy="2832722"/>
        </p:xfrm>
        <a:graphic>
          <a:graphicData uri="http://schemas.openxmlformats.org/drawingml/2006/table">
            <a:tbl>
              <a:tblPr>
                <a:noFill/>
                <a:tableStyleId>{8EDDC379-9CF1-4826-873E-945AE53CE9EE}</a:tableStyleId>
              </a:tblPr>
              <a:tblGrid>
                <a:gridCol w="7946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240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Animation class provides methods to animate the movement of Car object in parking simulation 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dirty="0">
                        <a:solidFill>
                          <a:schemeClr val="dk2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401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5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mov In method moves a car into the parking lot , checking for other cars exiting their parking spots.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5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23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mov Out method moves a car out of the parking lot.</a:t>
                      </a:r>
                      <a:endParaRPr sz="1100" dirty="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23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The animation is achieved by updating the car’s position and icon in a loop ,with a short delay between each update to create the animation effect.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01" name="Google Shape;301;p32"/>
          <p:cNvSpPr txBox="1"/>
          <p:nvPr/>
        </p:nvSpPr>
        <p:spPr>
          <a:xfrm>
            <a:off x="4024276" y="4142300"/>
            <a:ext cx="440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3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42114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3986223" y="-1396704"/>
            <a:ext cx="4206000" cy="20931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Libraries used</a:t>
            </a:r>
            <a:r>
              <a:rPr lang="en" sz="2000" dirty="0"/>
              <a:t>!</a:t>
            </a:r>
            <a:endParaRPr sz="2000" dirty="0"/>
          </a:p>
        </p:txBody>
      </p:sp>
      <p:sp>
        <p:nvSpPr>
          <p:cNvPr id="353" name="Google Shape;353;p34"/>
          <p:cNvSpPr txBox="1">
            <a:spLocks noGrp="1"/>
          </p:cNvSpPr>
          <p:nvPr>
            <p:ph type="subTitle" idx="1"/>
          </p:nvPr>
        </p:nvSpPr>
        <p:spPr>
          <a:xfrm>
            <a:off x="4000162" y="3099267"/>
            <a:ext cx="42060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&lt; </a:t>
            </a:r>
            <a:r>
              <a:rPr lang="en-US" sz="1200" dirty="0"/>
              <a:t>Together, these libraries allow the development of an interactive parking simulation with a visual interface, where the simulation can respond to changes in car arrivals and departures </a:t>
            </a:r>
            <a:r>
              <a:rPr lang="en-US" dirty="0"/>
              <a:t>.</a:t>
            </a:r>
            <a:r>
              <a:rPr lang="en" dirty="0"/>
              <a:t>… </a:t>
            </a:r>
            <a:r>
              <a:rPr lang="en" sz="1400" dirty="0"/>
              <a:t>&gt;</a:t>
            </a:r>
            <a:endParaRPr dirty="0"/>
          </a:p>
        </p:txBody>
      </p:sp>
      <p:sp>
        <p:nvSpPr>
          <p:cNvPr id="354" name="Google Shape;354;p34"/>
          <p:cNvSpPr txBox="1"/>
          <p:nvPr/>
        </p:nvSpPr>
        <p:spPr>
          <a:xfrm>
            <a:off x="8329900" y="3978325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355" name="Google Shape;355;p34"/>
          <p:cNvGrpSpPr/>
          <p:nvPr/>
        </p:nvGrpSpPr>
        <p:grpSpPr>
          <a:xfrm>
            <a:off x="335642" y="696438"/>
            <a:ext cx="2932044" cy="3907563"/>
            <a:chOff x="335642" y="696438"/>
            <a:chExt cx="2932044" cy="3907563"/>
          </a:xfrm>
        </p:grpSpPr>
        <p:sp>
          <p:nvSpPr>
            <p:cNvPr id="356" name="Google Shape;356;p34"/>
            <p:cNvSpPr/>
            <p:nvPr/>
          </p:nvSpPr>
          <p:spPr>
            <a:xfrm>
              <a:off x="335642" y="705013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821967" y="696438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335642" y="1017238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335642" y="1343950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335642" y="1670688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770496" y="1670688"/>
              <a:ext cx="45446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1304877" y="1670688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335642" y="198126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335642" y="232411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335642" y="2633038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335642" y="294196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349364" y="3722938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770496" y="198126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731557" y="232411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770496" y="2633038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770496" y="2958925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770496" y="328481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1174186" y="1981263"/>
              <a:ext cx="63339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1174186" y="2324113"/>
              <a:ext cx="88477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1205349" y="2633038"/>
              <a:ext cx="1030037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1205349" y="2977538"/>
              <a:ext cx="1030037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1205349" y="3284813"/>
              <a:ext cx="1030037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1883777" y="1981263"/>
              <a:ext cx="57704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2174096" y="2307150"/>
              <a:ext cx="57704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2342750" y="2633063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2342750" y="3284863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349364" y="396201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731557" y="4245513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1224956" y="4245513"/>
              <a:ext cx="524349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1883777" y="4245513"/>
              <a:ext cx="661931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2634075" y="4245513"/>
              <a:ext cx="241501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731557" y="4454038"/>
              <a:ext cx="327489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1224956" y="4454038"/>
              <a:ext cx="833909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2169156" y="4454038"/>
              <a:ext cx="354933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1250486" y="7083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821986" y="10172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1555286" y="10131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821979" y="134398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1739729" y="1668625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2342754" y="2977538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2537025" y="19812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2805050" y="263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2634386" y="44561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770511" y="39365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770511" y="3706475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34"/>
          <p:cNvSpPr txBox="1"/>
          <p:nvPr/>
        </p:nvSpPr>
        <p:spPr>
          <a:xfrm>
            <a:off x="6345835" y="164480"/>
            <a:ext cx="258896" cy="679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2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" name="Picture 2" descr="A screen shot of a computer program">
            <a:extLst>
              <a:ext uri="{FF2B5EF4-FFF2-40B4-BE49-F238E27FC236}">
                <a16:creationId xmlns:a16="http://schemas.microsoft.com/office/drawing/2014/main" id="{2F93758F-9D01-E623-D324-549A9BAF8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095" y="857192"/>
            <a:ext cx="3264595" cy="19186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64"/>
          <p:cNvSpPr txBox="1">
            <a:spLocks noGrp="1"/>
          </p:cNvSpPr>
          <p:nvPr>
            <p:ph type="title"/>
          </p:nvPr>
        </p:nvSpPr>
        <p:spPr>
          <a:xfrm>
            <a:off x="514800" y="33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Program execution point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378" name="Google Shape;1378;p64"/>
          <p:cNvSpPr txBox="1"/>
          <p:nvPr/>
        </p:nvSpPr>
        <p:spPr>
          <a:xfrm>
            <a:off x="8478450" y="1568714"/>
            <a:ext cx="519300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80" name="Google Shape;1380;p64"/>
          <p:cNvSpPr txBox="1"/>
          <p:nvPr/>
        </p:nvSpPr>
        <p:spPr>
          <a:xfrm>
            <a:off x="7968416" y="4183876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32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81" name="Google Shape;1381;p64"/>
          <p:cNvSpPr txBox="1"/>
          <p:nvPr/>
        </p:nvSpPr>
        <p:spPr>
          <a:xfrm>
            <a:off x="6897318" y="4303770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1382" name="Google Shape;1382;p64"/>
          <p:cNvSpPr txBox="1"/>
          <p:nvPr/>
        </p:nvSpPr>
        <p:spPr>
          <a:xfrm>
            <a:off x="8167800" y="1186186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5000" dirty="0">
              <a:solidFill>
                <a:schemeClr val="accent5"/>
              </a:solidFill>
            </a:endParaRPr>
          </a:p>
        </p:txBody>
      </p:sp>
      <p:pic>
        <p:nvPicPr>
          <p:cNvPr id="11" name="Picture 10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CA2FB34E-2E40-2913-BFEB-DA44BB9389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4248"/>
          <a:stretch/>
        </p:blipFill>
        <p:spPr>
          <a:xfrm>
            <a:off x="398899" y="1230525"/>
            <a:ext cx="3842680" cy="2968800"/>
          </a:xfrm>
          <a:prstGeom prst="rect">
            <a:avLst/>
          </a:prstGeom>
        </p:spPr>
      </p:pic>
      <p:pic>
        <p:nvPicPr>
          <p:cNvPr id="13" name="Picture 1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96C7927-6B75-856F-0404-7C1E56639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979" y="1226457"/>
            <a:ext cx="2378114" cy="2968801"/>
          </a:xfrm>
          <a:prstGeom prst="rect">
            <a:avLst/>
          </a:prstGeom>
        </p:spPr>
      </p:pic>
      <p:pic>
        <p:nvPicPr>
          <p:cNvPr id="15" name="Picture 1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751C4E8-AADA-35BA-8451-D93448D2AF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41" t="386" r="-6576" b="-386"/>
          <a:stretch/>
        </p:blipFill>
        <p:spPr>
          <a:xfrm>
            <a:off x="6429547" y="1230524"/>
            <a:ext cx="2362405" cy="2964733"/>
          </a:xfrm>
          <a:prstGeom prst="rect">
            <a:avLst/>
          </a:prstGeom>
        </p:spPr>
      </p:pic>
      <p:sp>
        <p:nvSpPr>
          <p:cNvPr id="20" name="Google Shape;1376;p64"/>
          <p:cNvSpPr txBox="1">
            <a:spLocks noGrp="1"/>
          </p:cNvSpPr>
          <p:nvPr>
            <p:ph type="subTitle" idx="2"/>
          </p:nvPr>
        </p:nvSpPr>
        <p:spPr>
          <a:xfrm>
            <a:off x="335499" y="4276982"/>
            <a:ext cx="7101249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This code creates a parking simulator with 11 Car objects, each with its own thread, and displays them in a J Frame using a custom Parking panel.</a:t>
            </a:r>
            <a:endParaRPr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5"/>
          <p:cNvSpPr txBox="1">
            <a:spLocks noGrp="1"/>
          </p:cNvSpPr>
          <p:nvPr>
            <p:ph type="title" idx="2"/>
          </p:nvPr>
        </p:nvSpPr>
        <p:spPr>
          <a:xfrm>
            <a:off x="430364" y="143887"/>
            <a:ext cx="3399691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2">
                    <a:lumMod val="50000"/>
                  </a:schemeClr>
                </a:solidFill>
              </a:rPr>
              <a:t>Class Car</a:t>
            </a:r>
            <a:endParaRPr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E7EC416B-1EF4-9E16-46F3-270E713A1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60" y="1220093"/>
            <a:ext cx="3399691" cy="3779520"/>
          </a:xfrm>
          <a:prstGeom prst="rect">
            <a:avLst/>
          </a:prstGeom>
        </p:spPr>
      </p:pic>
      <p:pic>
        <p:nvPicPr>
          <p:cNvPr id="7" name="Picture 6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485759A6-0BBB-E56E-8A59-0B1E9466C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5709" y="1239520"/>
            <a:ext cx="3764539" cy="3779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328565" y="1352860"/>
            <a:ext cx="3602100" cy="24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These two methods, </a:t>
            </a:r>
            <a:r>
              <a:rPr lang="en-US" dirty="0">
                <a:solidFill>
                  <a:schemeClr val="accent1"/>
                </a:solidFill>
              </a:rPr>
              <a:t>set Icon Parking</a:t>
            </a:r>
            <a:r>
              <a:rPr lang="en-US" dirty="0"/>
              <a:t> and set </a:t>
            </a:r>
            <a:r>
              <a:rPr lang="en-US" dirty="0">
                <a:solidFill>
                  <a:schemeClr val="accent1"/>
                </a:solidFill>
              </a:rPr>
              <a:t>Icon Exit Parking</a:t>
            </a:r>
            <a:r>
              <a:rPr lang="en-US" dirty="0"/>
              <a:t>, are used to set the icon of a car object to a specific image file, either a parking image or the original car image, based on the input parameter or the car's ID.</a:t>
            </a:r>
            <a:endParaRPr dirty="0"/>
          </a:p>
        </p:txBody>
      </p:sp>
      <p:grpSp>
        <p:nvGrpSpPr>
          <p:cNvPr id="434" name="Google Shape;434;p36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435" name="Google Shape;435;p36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36"/>
          <p:cNvSpPr txBox="1"/>
          <p:nvPr/>
        </p:nvSpPr>
        <p:spPr>
          <a:xfrm>
            <a:off x="6717450" y="40080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9" name="Google Shape;449;p36"/>
          <p:cNvSpPr txBox="1"/>
          <p:nvPr/>
        </p:nvSpPr>
        <p:spPr>
          <a:xfrm>
            <a:off x="7407075" y="4221025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5000"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5F827-638F-328D-1E3B-8E5E35E18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482" y="1677197"/>
            <a:ext cx="5144577" cy="21959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56"/>
          <p:cNvSpPr/>
          <p:nvPr/>
        </p:nvSpPr>
        <p:spPr>
          <a:xfrm>
            <a:off x="4243000" y="-1800"/>
            <a:ext cx="49011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56"/>
          <p:cNvSpPr txBox="1">
            <a:spLocks noGrp="1"/>
          </p:cNvSpPr>
          <p:nvPr>
            <p:ph type="title"/>
          </p:nvPr>
        </p:nvSpPr>
        <p:spPr>
          <a:xfrm>
            <a:off x="713225" y="1402850"/>
            <a:ext cx="32490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JO" dirty="0">
                <a:solidFill>
                  <a:schemeClr val="accent1">
                    <a:lumMod val="75000"/>
                  </a:schemeClr>
                </a:solidFill>
              </a:rPr>
              <a:t>3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Cars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093" name="Google Shape;1093;p56"/>
          <p:cNvGrpSpPr/>
          <p:nvPr/>
        </p:nvGrpSpPr>
        <p:grpSpPr>
          <a:xfrm>
            <a:off x="6693550" y="423424"/>
            <a:ext cx="1553976" cy="2476908"/>
            <a:chOff x="5186401" y="494525"/>
            <a:chExt cx="1834973" cy="3724678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1094" name="Google Shape;1094;p56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6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5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098" name="Google Shape;1098;p5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" name="Google Shape;1101;p56"/>
          <p:cNvSpPr txBox="1"/>
          <p:nvPr/>
        </p:nvSpPr>
        <p:spPr>
          <a:xfrm>
            <a:off x="107250" y="11629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2" name="Google Shape;1102;p56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3" name="Google Shape;1103;p56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>
              <a:solidFill>
                <a:schemeClr val="accent1"/>
              </a:solidFill>
            </a:endParaRPr>
          </a:p>
        </p:txBody>
      </p:sp>
      <p:grpSp>
        <p:nvGrpSpPr>
          <p:cNvPr id="1104" name="Google Shape;1104;p56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1105" name="Google Shape;1105;p56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6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6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6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6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6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6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6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6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6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6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6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6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Top view of a car&#10;&#10;Description automatically generated">
            <a:extLst>
              <a:ext uri="{FF2B5EF4-FFF2-40B4-BE49-F238E27FC236}">
                <a16:creationId xmlns:a16="http://schemas.microsoft.com/office/drawing/2014/main" id="{BB195C1B-5209-51AB-3A24-AB84F4618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182" y="569577"/>
            <a:ext cx="1104762" cy="2184602"/>
          </a:xfrm>
          <a:prstGeom prst="rect">
            <a:avLst/>
          </a:prstGeom>
        </p:spPr>
      </p:pic>
      <p:grpSp>
        <p:nvGrpSpPr>
          <p:cNvPr id="7" name="Google Shape;1093;p56">
            <a:extLst>
              <a:ext uri="{FF2B5EF4-FFF2-40B4-BE49-F238E27FC236}">
                <a16:creationId xmlns:a16="http://schemas.microsoft.com/office/drawing/2014/main" id="{93067F45-A7E2-A602-2BE8-797588D733DA}"/>
              </a:ext>
            </a:extLst>
          </p:cNvPr>
          <p:cNvGrpSpPr/>
          <p:nvPr/>
        </p:nvGrpSpPr>
        <p:grpSpPr>
          <a:xfrm>
            <a:off x="4461167" y="423424"/>
            <a:ext cx="1553976" cy="2476908"/>
            <a:chOff x="5186401" y="494525"/>
            <a:chExt cx="1834973" cy="3724678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8" name="Google Shape;1094;p56">
              <a:extLst>
                <a:ext uri="{FF2B5EF4-FFF2-40B4-BE49-F238E27FC236}">
                  <a16:creationId xmlns:a16="http://schemas.microsoft.com/office/drawing/2014/main" id="{5479AB47-7372-8AD0-5041-DDB509AA549C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5;p56">
              <a:extLst>
                <a:ext uri="{FF2B5EF4-FFF2-40B4-BE49-F238E27FC236}">
                  <a16:creationId xmlns:a16="http://schemas.microsoft.com/office/drawing/2014/main" id="{60EA04AA-62EA-20B7-0FF4-0A92F362EB98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093;p56">
            <a:extLst>
              <a:ext uri="{FF2B5EF4-FFF2-40B4-BE49-F238E27FC236}">
                <a16:creationId xmlns:a16="http://schemas.microsoft.com/office/drawing/2014/main" id="{789A893C-F002-57C0-E1F2-3AA8528D50F0}"/>
              </a:ext>
            </a:extLst>
          </p:cNvPr>
          <p:cNvGrpSpPr/>
          <p:nvPr/>
        </p:nvGrpSpPr>
        <p:grpSpPr>
          <a:xfrm rot="5400000">
            <a:off x="5797848" y="2217379"/>
            <a:ext cx="1553976" cy="3451418"/>
            <a:chOff x="5186401" y="494525"/>
            <a:chExt cx="1834973" cy="3724678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11" name="Google Shape;1094;p56">
              <a:extLst>
                <a:ext uri="{FF2B5EF4-FFF2-40B4-BE49-F238E27FC236}">
                  <a16:creationId xmlns:a16="http://schemas.microsoft.com/office/drawing/2014/main" id="{DB228C88-425F-4F29-DB4D-033ADD487976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95;p56">
              <a:extLst>
                <a:ext uri="{FF2B5EF4-FFF2-40B4-BE49-F238E27FC236}">
                  <a16:creationId xmlns:a16="http://schemas.microsoft.com/office/drawing/2014/main" id="{700FF665-3112-2303-918C-22A16457AAB8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Picture 13" descr="A top view of a car&#10;&#10;Description automatically generated">
            <a:extLst>
              <a:ext uri="{FF2B5EF4-FFF2-40B4-BE49-F238E27FC236}">
                <a16:creationId xmlns:a16="http://schemas.microsoft.com/office/drawing/2014/main" id="{693DB7FB-BA8B-3B1F-A00B-B93A84DC2B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0632" y="639609"/>
            <a:ext cx="1104762" cy="2031746"/>
          </a:xfrm>
          <a:prstGeom prst="rect">
            <a:avLst/>
          </a:prstGeom>
        </p:spPr>
      </p:pic>
      <p:pic>
        <p:nvPicPr>
          <p:cNvPr id="16" name="Picture 15" descr="A white car on a black background&#10;&#10;Description automatically generated">
            <a:extLst>
              <a:ext uri="{FF2B5EF4-FFF2-40B4-BE49-F238E27FC236}">
                <a16:creationId xmlns:a16="http://schemas.microsoft.com/office/drawing/2014/main" id="{E26AA936-5238-117F-3CDE-6D768C0964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3278" y="3038786"/>
            <a:ext cx="2147680" cy="17904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roduction to Java Programming for High School by Slidesgo">
  <a:themeElements>
    <a:clrScheme name="Simple Light">
      <a:dk1>
        <a:srgbClr val="E7E7E7"/>
      </a:dk1>
      <a:lt1>
        <a:srgbClr val="10111A"/>
      </a:lt1>
      <a:dk2>
        <a:srgbClr val="FD4A4A"/>
      </a:dk2>
      <a:lt2>
        <a:srgbClr val="EC7955"/>
      </a:lt2>
      <a:accent1>
        <a:srgbClr val="E81A81"/>
      </a:accent1>
      <a:accent2>
        <a:srgbClr val="94EE6B"/>
      </a:accent2>
      <a:accent3>
        <a:srgbClr val="4CAE97"/>
      </a:accent3>
      <a:accent4>
        <a:srgbClr val="BD64B5"/>
      </a:accent4>
      <a:accent5>
        <a:srgbClr val="FFFF99"/>
      </a:accent5>
      <a:accent6>
        <a:srgbClr val="2C293A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913</Words>
  <Application>Microsoft Office PowerPoint</Application>
  <PresentationFormat>On-screen Show (16:9)</PresentationFormat>
  <Paragraphs>103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Nunito Light</vt:lpstr>
      <vt:lpstr>Comfortaa</vt:lpstr>
      <vt:lpstr>Bebas Neue</vt:lpstr>
      <vt:lpstr>Proxima Nova</vt:lpstr>
      <vt:lpstr>Source Code Pro</vt:lpstr>
      <vt:lpstr>Arial</vt:lpstr>
      <vt:lpstr>Fira Code</vt:lpstr>
      <vt:lpstr>Source Code Pro Medium</vt:lpstr>
      <vt:lpstr>PT Sans</vt:lpstr>
      <vt:lpstr>Introduction to Java Programming for High School by Slidesgo</vt:lpstr>
      <vt:lpstr>Slidesgo Final Pages</vt:lpstr>
      <vt:lpstr>Car Parking  Simulation..  </vt:lpstr>
      <vt:lpstr>Overview :</vt:lpstr>
      <vt:lpstr>Overview :</vt:lpstr>
      <vt:lpstr>Overview :</vt:lpstr>
      <vt:lpstr>Libraries used!</vt:lpstr>
      <vt:lpstr>Program execution point</vt:lpstr>
      <vt:lpstr>Class Car</vt:lpstr>
      <vt:lpstr>PowerPoint Presentation</vt:lpstr>
      <vt:lpstr>3  Cars</vt:lpstr>
      <vt:lpstr>Output GUI</vt:lpstr>
      <vt:lpstr>run() method </vt:lpstr>
      <vt:lpstr>entre Park() method</vt:lpstr>
      <vt:lpstr>Complete entre Park()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Sorti Park()method </vt:lpstr>
      <vt:lpstr>Console Output</vt:lpstr>
      <vt:lpstr>9h 55m 23s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Parking  Simulation..  </dc:title>
  <cp:lastModifiedBy>رزان علي يوسف الراعي</cp:lastModifiedBy>
  <cp:revision>11</cp:revision>
  <dcterms:modified xsi:type="dcterms:W3CDTF">2024-06-01T21:58:50Z</dcterms:modified>
</cp:coreProperties>
</file>